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B32"/>
    <a:srgbClr val="363D48"/>
    <a:srgbClr val="4A5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120" y="8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BD4333-8765-4373-994B-B2C4CD30CA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02E359-43A8-4663-B374-AFF6F46ED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F17E991-6BF7-42FB-BD5A-381824A00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2ACFB8-7506-482D-B231-C980C2D8F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C199F4-016C-452B-B92B-FD7594D64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34184A-E97B-4C44-A738-C6808DD2D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057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F1E52A-445B-4003-8330-C9C1F8D14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6384515-B604-4B81-958B-46C790F03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575CF8-AA8A-4D65-81AB-92AA624C8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0C2321-D046-43DC-822E-2B925CBA5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DF8C07-8301-4549-A144-486E743A5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8389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7117D0-51FF-462F-87A5-8F763DB29B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F9D19D-DDD9-442E-A974-5F562456FF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332ADB-FF6B-4182-A33F-F14AA33DE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C536EC-5EE7-4A1D-AB65-56333D74E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528C87-E0CC-4401-80B2-1A5FE0BC3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987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E1CE25-4CC8-4524-BC78-945C03B81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2EFDD-9C97-4DFA-B7EF-AA3097E58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11039C-F79B-42AD-9BEE-8CAB91121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5B3BBB-379E-452D-98B8-D8F092976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B9BBEE-97C2-4DE1-9006-388B69B18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808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D1288A-C689-4F3C-A5D6-7DFC82AEC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01F03C4-D983-4605-8DDC-22969BB07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2F1836-FDAE-4D30-9F24-CA0C31656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B648A3-3C2E-4580-86E1-FF7C49CF3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8BB75-5A23-4C9E-A6FC-F0D540901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8369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E8138-14BB-479F-8605-6229E0BBB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12C7E9-342B-4821-B80C-A1735E154F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A929AAF-2AEE-463F-87B7-30D4C837A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44FC70-6B0C-4C37-9243-D068CA353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4D70FB-2759-4EF1-A94D-A626DEB0D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15A50F-847C-4446-9B00-F674A888C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611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AC5604-E9BD-4F6E-9BF9-7530919B2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5D398E-C1B1-4ABE-B800-2CB4B42C8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A75FA8E-4762-45B3-AAA3-EF59D8E88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1BC3476-8D2B-4747-A6DA-4E52D434E9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A3CD930-E2D9-45CB-9825-F84B23C726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1AF7561-EABF-431C-A944-66AF5BB6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63B115A-3794-4F0E-A7BC-357B63B72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8DC624C-5A8D-47E2-99D3-1B8ADAA81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256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282B8A-6393-4839-911C-43F299D5E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532EC08-A86C-43AF-8549-E8558FB44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E06BBC2-C32C-4CC3-8AC2-FAA8B526B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E288163-F7B8-45C6-B5DC-795CA5FA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6081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3CBDD11-2CE3-4DBE-ABA9-CF73E3431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1AB9AE-55CF-47DB-9199-08CD7E4C8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9D9D63-08B9-457F-B339-7BA8E4898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7448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A89639-1F31-423A-BEA4-025341FE3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5936EB-4833-428D-9D0D-85E67C5BD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24EE994-AAE4-4140-BEBC-A18F27FB5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F5E72C-0030-4918-BE76-309E94441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8DB6F35-947F-412D-9DEB-BCCDDC9A3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541BDB-D5E8-4538-8253-C81DEFC93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1889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D518AA-415E-4B9E-B6CE-3D9512DC8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0757C97-FB6D-45E9-86D6-4D17B9E469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47D716E-729A-4CEE-A527-D5A88DC2C4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E5531C1-0989-42F3-8B55-ED2B63693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A5DC33-81AA-4C8B-9524-D9DBAF26C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42AD5DE-476C-4848-A5E6-177BF17CC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6020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5B0211F-5DAB-494F-AF3E-16B93A60ABC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3A4367-D87A-4656-9B82-E7F93FA25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BF2EBB-B7FB-4F01-8B69-0598994E4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4841F7-36A3-4C94-A4C4-CB9E46D097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36F46-D373-4305-8DD8-28FCC05803E0}" type="datetimeFigureOut">
              <a:rPr lang="ru-RU" smtClean="0"/>
              <a:t>17.05.2021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915597-1FA5-476A-9CF9-902C4952C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B2BF89-047B-45E4-8349-A678D5B0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C1024-499E-4324-A73D-2CC3F9B770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111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A9BE6E-42CD-4DE4-B5B6-5BCA9FB33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281" y="2235200"/>
            <a:ext cx="8314459" cy="2387600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ru-RU" sz="6600" b="1" dirty="0">
                <a:gradFill flip="none" rotWithShape="1">
                  <a:gsLst>
                    <a:gs pos="0">
                      <a:srgbClr val="4A5362"/>
                    </a:gs>
                    <a:gs pos="100000">
                      <a:srgbClr val="262B32"/>
                    </a:gs>
                  </a:gsLst>
                  <a:lin ang="2700000" scaled="1"/>
                  <a:tileRect/>
                </a:gradFill>
                <a:latin typeface="Arial" panose="020B0604020202020204" pitchFamily="34" charset="0"/>
                <a:cs typeface="Arial" panose="020B0604020202020204" pitchFamily="34" charset="0"/>
              </a:rPr>
              <a:t>Западноевропейская философия эпохи Возрождения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018CC3-74C3-490A-AD08-65AA5BB9928A}"/>
              </a:ext>
            </a:extLst>
          </p:cNvPr>
          <p:cNvSpPr txBox="1"/>
          <p:nvPr/>
        </p:nvSpPr>
        <p:spPr>
          <a:xfrm>
            <a:off x="1690855" y="169183"/>
            <a:ext cx="68528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rgbClr val="2185C5"/>
                </a:solidFill>
              </a:rPr>
              <a:t>Федеральное государственное образовательное бюджетное учреждение высшего образования </a:t>
            </a:r>
            <a:endParaRPr lang="en-US" dirty="0">
              <a:solidFill>
                <a:srgbClr val="2185C5"/>
              </a:solidFill>
            </a:endParaRPr>
          </a:p>
          <a:p>
            <a:pPr algn="ctr"/>
            <a:r>
              <a:rPr lang="ru-RU" dirty="0">
                <a:solidFill>
                  <a:srgbClr val="2185C5"/>
                </a:solidFill>
              </a:rPr>
              <a:t>«ФИНАНСОВЫЙ УНИВЕРСИТЕТ ПРИ ПРАВИТЕЛЬСТВЕ РОССИЙСКОЙ ФЕДЕРАЦИИ» (ФИНАНСОВЫЙ УНИВЕРСИТЕТ)</a:t>
            </a:r>
          </a:p>
        </p:txBody>
      </p:sp>
      <p:pic>
        <p:nvPicPr>
          <p:cNvPr id="4" name="Picture 4" descr="Страницы - Медиафайлы">
            <a:extLst>
              <a:ext uri="{FF2B5EF4-FFF2-40B4-BE49-F238E27FC236}">
                <a16:creationId xmlns:a16="http://schemas.microsoft.com/office/drawing/2014/main" id="{B670BC00-E0D1-44D9-BD45-DB5FBBC34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55" y="307837"/>
            <a:ext cx="2876072" cy="106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2">
            <a:extLst>
              <a:ext uri="{FF2B5EF4-FFF2-40B4-BE49-F238E27FC236}">
                <a16:creationId xmlns:a16="http://schemas.microsoft.com/office/drawing/2014/main" id="{3FAEE6C6-5942-49C0-B4A8-0DD86E379D9B}"/>
              </a:ext>
            </a:extLst>
          </p:cNvPr>
          <p:cNvSpPr/>
          <p:nvPr/>
        </p:nvSpPr>
        <p:spPr>
          <a:xfrm>
            <a:off x="4935349" y="573683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defTabSz="914400"/>
            <a:r>
              <a:rPr lang="ru-RU" dirty="0">
                <a:cs typeface="Aharoni" panose="02010803020104030203" pitchFamily="2" charset="-79"/>
              </a:rPr>
              <a:t>Выполнил: Малкеров Г.А.</a:t>
            </a:r>
          </a:p>
          <a:p>
            <a:pPr lvl="0" algn="r" defTabSz="914400"/>
            <a:r>
              <a:rPr lang="ru-RU" dirty="0">
                <a:cs typeface="Aharoni" panose="02010803020104030203" pitchFamily="2" charset="-79"/>
              </a:rPr>
              <a:t>Студент группы ЗБ-ПИ19-2</a:t>
            </a:r>
          </a:p>
        </p:txBody>
      </p:sp>
    </p:spTree>
    <p:extLst>
      <p:ext uri="{BB962C8B-B14F-4D97-AF65-F5344CB8AC3E}">
        <p14:creationId xmlns:p14="http://schemas.microsoft.com/office/powerpoint/2010/main" val="2628916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72490" y="72834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последующем обстоятельное изучение </a:t>
            </a:r>
            <a:r>
              <a:rPr lang="ru-RU" dirty="0" err="1"/>
              <a:t>философско</a:t>
            </a:r>
            <a:r>
              <a:rPr lang="ru-RU" dirty="0"/>
              <a:t>– антропологических взглядов мыслителя может быть ценным в осмыслении современного человека: его сущности, смысла жизни, судьбы, предназначения, идеалов, ценностных приоритетов.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700" y="2663190"/>
            <a:ext cx="6107430" cy="36644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607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AF7DF6-5A47-4A19-A821-E82A2DD4F54E}"/>
              </a:ext>
            </a:extLst>
          </p:cNvPr>
          <p:cNvSpPr txBox="1"/>
          <p:nvPr/>
        </p:nvSpPr>
        <p:spPr>
          <a:xfrm>
            <a:off x="1966586" y="914400"/>
            <a:ext cx="8555277" cy="4384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A51446-7D38-47CE-AE3D-8F7C4CA21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6990" y="2702899"/>
            <a:ext cx="5938019" cy="117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55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8330" y="518159"/>
            <a:ext cx="3642360" cy="5058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927197" y="5678924"/>
            <a:ext cx="35446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Эразм </a:t>
            </a:r>
            <a:r>
              <a:rPr lang="ru-RU" dirty="0" err="1"/>
              <a:t>Роттердамский</a:t>
            </a:r>
            <a:r>
              <a:rPr lang="ru-RU" dirty="0"/>
              <a:t> (1469-1536)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320" y="518159"/>
            <a:ext cx="3393699" cy="5058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7173712" y="5709642"/>
            <a:ext cx="31529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vi-VN" dirty="0"/>
              <a:t>Мартин Лютер</a:t>
            </a:r>
            <a:r>
              <a:rPr lang="ru-RU" dirty="0"/>
              <a:t> (1483 – 1546)</a:t>
            </a:r>
            <a:r>
              <a:rPr lang="vi-VN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67019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Спор между Эразмом и Лютером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Незадолго до спора Лютер начал отходить от концепции Эразма, повинуясь своей навязчивой идее с вытекающими из нее следствиями. 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100" y="2749868"/>
            <a:ext cx="5606415" cy="358124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9229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Аргументы сторон: Эразм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Эразм говорит, что раз существует что-то, о чем Бог не хотел, чтобы мы знали, то нечего и пытаться проникнуть в эти тайны своим умом. Лютер считает, что все, что с нами делается, происходит по чистой необходимости, что свободной воле нет места.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574" y="3432809"/>
            <a:ext cx="4116705" cy="304386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362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Аргументы сторон: Лютер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Заявление Эразма о том, что не следует рассуждает о неоткрытом, Лютер тоже критикует. Он признает, что в Писании есть много мест для нас темных, но это не мешает знанию Писания в целом. 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1504" y="3221354"/>
            <a:ext cx="5892445" cy="331660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6801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Кто оказался прав в этом споре?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Скорее всего, победителя не было. Эразм с позиций разума пытался «критиковать» доктрину Лютера, воплотившую личный выстраданный опыт </a:t>
            </a:r>
            <a:r>
              <a:rPr lang="ru-RU" dirty="0" err="1"/>
              <a:t>богопознания</a:t>
            </a:r>
            <a:r>
              <a:rPr lang="ru-RU" dirty="0"/>
              <a:t>, а поэтому для Лютера окончательную и не поддающуюся никакому пересмотру. 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350" y="3577590"/>
            <a:ext cx="5657850" cy="288417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8647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41070" y="53403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богобоязненном 16 веке богословские споры не волновали широкие массы, а рассудительность и аргументация «от ума» воспринимались как изъяны подлинной веры. Поэтому именно Лютер, страстно и агрессивно выражавший непосредственный опыт </a:t>
            </a:r>
            <a:r>
              <a:rPr lang="ru-RU" dirty="0" err="1"/>
              <a:t>богопознания</a:t>
            </a:r>
            <a:r>
              <a:rPr lang="ru-RU" dirty="0"/>
              <a:t>, стал выразителем мироощущения народных масс.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675" y="2919413"/>
            <a:ext cx="6381750" cy="31908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9103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29640" y="865505"/>
            <a:ext cx="10515600" cy="4351338"/>
          </a:xfrm>
        </p:spPr>
        <p:txBody>
          <a:bodyPr/>
          <a:lstStyle/>
          <a:p>
            <a:pPr marL="0" indent="0" algn="r">
              <a:buNone/>
            </a:pPr>
            <a:r>
              <a:rPr lang="ru-RU" dirty="0" err="1"/>
              <a:t>М.Монтень</a:t>
            </a:r>
            <a:r>
              <a:rPr lang="ru-RU" dirty="0"/>
              <a:t>: «Другие творят человека; я же только рассказываю о нем и изображаю личность, отнюдь не являющуюся перлом творения».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148" y="2023110"/>
            <a:ext cx="3093134" cy="421767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5391150" y="3458825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/>
              <a:t>Мишель Монтень </a:t>
            </a:r>
            <a:r>
              <a:rPr lang="ru-RU" sz="2000" dirty="0"/>
              <a:t>(1533— 1592) — автор знаменитых «Опытов», мастера тонкого психологического анализа человеческой души.</a:t>
            </a:r>
          </a:p>
        </p:txBody>
      </p:sp>
    </p:spTree>
    <p:extLst>
      <p:ext uri="{BB962C8B-B14F-4D97-AF65-F5344CB8AC3E}">
        <p14:creationId xmlns:p14="http://schemas.microsoft.com/office/powerpoint/2010/main" val="2459682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83920" y="73977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центре размышлений мыслителя – различные многогранные природные возможности человека, его переменчивое поведение и поступки. 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540" y="1739264"/>
            <a:ext cx="5779770" cy="46960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290679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346</Words>
  <Application>Microsoft Office PowerPoint</Application>
  <PresentationFormat>Widescreen</PresentationFormat>
  <Paragraphs>20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Тема Office</vt:lpstr>
      <vt:lpstr>Западноевропейская философия эпохи Возрождения</vt:lpstr>
      <vt:lpstr>PowerPoint Presentation</vt:lpstr>
      <vt:lpstr>Спор между Эразмом и Лютером</vt:lpstr>
      <vt:lpstr>Аргументы сторон: Эразм</vt:lpstr>
      <vt:lpstr>Аргументы сторон: Лютер</vt:lpstr>
      <vt:lpstr>Кто оказался прав в этом споре?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user</dc:creator>
  <cp:lastModifiedBy>Малкеров Геннадий Александрович</cp:lastModifiedBy>
  <cp:revision>7</cp:revision>
  <dcterms:created xsi:type="dcterms:W3CDTF">2021-04-14T06:25:05Z</dcterms:created>
  <dcterms:modified xsi:type="dcterms:W3CDTF">2021-05-17T19:03:06Z</dcterms:modified>
</cp:coreProperties>
</file>

<file path=docProps/thumbnail.jpeg>
</file>